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368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82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6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38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40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0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144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94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409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831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93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711DC25-CA8F-4ADC-951F-CAF6C81EF7B5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0AD6A09-C723-4792-9A47-FE7A2426062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99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Просмотр результатов СПТ. Подведение итогов первого этапа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Михайлова Татьяна Александровна, Давыдова Александра Олеговна</a:t>
            </a:r>
          </a:p>
        </p:txBody>
      </p:sp>
    </p:spTree>
    <p:extLst>
      <p:ext uri="{BB962C8B-B14F-4D97-AF65-F5344CB8AC3E}">
        <p14:creationId xmlns:p14="http://schemas.microsoft.com/office/powerpoint/2010/main" val="1895904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01757"/>
            <a:ext cx="10058400" cy="798126"/>
          </a:xfrm>
        </p:spPr>
        <p:txBody>
          <a:bodyPr>
            <a:normAutofit/>
          </a:bodyPr>
          <a:lstStyle/>
          <a:p>
            <a:r>
              <a:rPr lang="ru-RU" sz="4400" dirty="0"/>
              <a:t>О формировании и сдаче акта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19835"/>
            <a:ext cx="10538908" cy="4428565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Образовательные комплексы формируют акты по каждому структурному подразделению. Каждый акт должен быть подписан руководителем комплекса и структурного подразделения, иметь печать. В некоторых случаях (если система дает это сделать) можно сформировать и сдать акт по всему комплексу.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Дети, находящиеся на семейном обучении, не должны отображаться в статистике при формировании акта. Если они остались у вас в реестре  - отметьте их как не подлежащих тестированию.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Акт должен быть сдан в течение 3-х рабочих дней после окончания тестирования. Если ваша ОО завершила тестирование 15.10 – сдать акт нужно не позднее 20.10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Сдавать акт нужно учредителю образовательной организации (например, для ярославских муниципальных школ – в департамент образования г. Ярославля, для ГОУ (в том числе колледжей) – министерство образования ЯО)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Обо всех ошибках несоответствия данных в акте / Электронном Журнале с вашими фактическими данными сообщайте в техподдержку и нам (в Мах-чат «СПТ»)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Ошибка содержимого при открытии файла: попробуйте открыть с помощью другой программы (например, Блокнот), либо с другого устройства   </a:t>
            </a:r>
          </a:p>
        </p:txBody>
      </p:sp>
    </p:spTree>
    <p:extLst>
      <p:ext uri="{BB962C8B-B14F-4D97-AF65-F5344CB8AC3E}">
        <p14:creationId xmlns:p14="http://schemas.microsoft.com/office/powerpoint/2010/main" val="1536312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08888" y="1398397"/>
            <a:ext cx="10058400" cy="36449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865376" y="1975104"/>
            <a:ext cx="1179576" cy="475487"/>
          </a:xfrm>
          <a:prstGeom prst="ellipse">
            <a:avLst/>
          </a:prstGeom>
          <a:noFill/>
          <a:ln w="38100" cap="flat" cmpd="sng" algn="ctr">
            <a:solidFill>
              <a:srgbClr val="D3481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020824" y="1508760"/>
            <a:ext cx="342900" cy="466344"/>
          </a:xfrm>
          <a:prstGeom prst="straightConnector1">
            <a:avLst/>
          </a:prstGeom>
          <a:noFill/>
          <a:ln w="38100" cap="flat" cmpd="sng" algn="ctr">
            <a:solidFill>
              <a:srgbClr val="D34817"/>
            </a:solidFill>
            <a:prstDash val="solid"/>
            <a:tailEnd type="triangle"/>
          </a:ln>
          <a:effectLst/>
        </p:spPr>
      </p:cxnSp>
      <p:sp>
        <p:nvSpPr>
          <p:cNvPr id="9" name="Прямоугольник 8"/>
          <p:cNvSpPr/>
          <p:nvPr/>
        </p:nvSpPr>
        <p:spPr>
          <a:xfrm>
            <a:off x="725424" y="294715"/>
            <a:ext cx="6964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Результаты по каждому учащемуся, прошедшему тестирование, доступны сразу после завершения им тестирования. Для этого нужно перейти в раздел «Результаты».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5424" y="4946650"/>
            <a:ext cx="10341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Данные результаты нужно иметь в виду, но пока что не стоит планировать профилактическую и коррекционную работу на основе этих данных. Окончательные данные будут доступны в ноябре в файле «Всё по индивиду».</a:t>
            </a:r>
          </a:p>
        </p:txBody>
      </p:sp>
    </p:spTree>
    <p:extLst>
      <p:ext uri="{BB962C8B-B14F-4D97-AF65-F5344CB8AC3E}">
        <p14:creationId xmlns:p14="http://schemas.microsoft.com/office/powerpoint/2010/main" val="227177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r="7192"/>
          <a:stretch/>
        </p:blipFill>
        <p:spPr>
          <a:xfrm>
            <a:off x="4327488" y="1618892"/>
            <a:ext cx="7614577" cy="421498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49935" y="534581"/>
            <a:ext cx="3667641" cy="5573684"/>
          </a:xfrm>
        </p:spPr>
        <p:txBody>
          <a:bodyPr>
            <a:normAutofit/>
          </a:bodyPr>
          <a:lstStyle/>
          <a:p>
            <a:r>
              <a:rPr lang="ru-RU" sz="2000" dirty="0"/>
              <a:t>Вы можете помочь Светлане Владимировне Швецовой с проверкой корректности подсчетов системой результатов тестирования</a:t>
            </a:r>
          </a:p>
          <a:p>
            <a:r>
              <a:rPr lang="ru-RU" sz="2000" dirty="0"/>
              <a:t>Для этого вам нужно отправить ей в </a:t>
            </a:r>
            <a:r>
              <a:rPr lang="en-US" sz="2000" dirty="0"/>
              <a:t>Max </a:t>
            </a:r>
            <a:r>
              <a:rPr lang="ru-RU" sz="2000" dirty="0"/>
              <a:t>сводный отчёт, данными из которого Вы будете в будущем заполнять файл «Всё по индивиду».  </a:t>
            </a:r>
          </a:p>
          <a:p>
            <a:endParaRPr lang="ru-RU" sz="2000" dirty="0"/>
          </a:p>
          <a:p>
            <a:r>
              <a:rPr lang="ru-RU" sz="2000" dirty="0"/>
              <a:t>Чтобы скачать статистический отчёт, вам нужно открыть раздел «Отчёт по школе» и нажать на кнопку «Выгрузка в </a:t>
            </a:r>
            <a:r>
              <a:rPr lang="en-US" sz="2000" dirty="0"/>
              <a:t>Excel</a:t>
            </a:r>
            <a:r>
              <a:rPr lang="ru-RU" sz="2000" dirty="0"/>
              <a:t>»</a:t>
            </a:r>
          </a:p>
        </p:txBody>
      </p:sp>
      <p:sp>
        <p:nvSpPr>
          <p:cNvPr id="8" name="Овал 7"/>
          <p:cNvSpPr/>
          <p:nvPr/>
        </p:nvSpPr>
        <p:spPr>
          <a:xfrm>
            <a:off x="5687568" y="1874521"/>
            <a:ext cx="932688" cy="356616"/>
          </a:xfrm>
          <a:prstGeom prst="ellipse">
            <a:avLst/>
          </a:prstGeom>
          <a:noFill/>
          <a:ln w="38100" cap="flat" cmpd="sng" algn="ctr">
            <a:solidFill>
              <a:srgbClr val="D3481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643616" y="5218177"/>
            <a:ext cx="1444753" cy="377952"/>
          </a:xfrm>
          <a:prstGeom prst="ellipse">
            <a:avLst/>
          </a:prstGeom>
          <a:noFill/>
          <a:ln w="38100" cap="flat" cmpd="sng" algn="ctr">
            <a:solidFill>
              <a:srgbClr val="D3481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15388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Оранжевый и красный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99</TotalTime>
  <Words>322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Ретро</vt:lpstr>
      <vt:lpstr>Просмотр результатов СПТ. Подведение итогов первого этапа</vt:lpstr>
      <vt:lpstr>О формировании и сдаче акта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Просмотр результатов СПТ. Подведение итогов первого этапа</dc:title>
  <dc:creator>Александра Давыдова</dc:creator>
  <cp:lastModifiedBy>татьяна михайлова</cp:lastModifiedBy>
  <cp:revision>8</cp:revision>
  <dcterms:created xsi:type="dcterms:W3CDTF">2026-10-14T16:50:44Z</dcterms:created>
  <dcterms:modified xsi:type="dcterms:W3CDTF">2026-10-14T18:53:17Z</dcterms:modified>
</cp:coreProperties>
</file>